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2" r:id="rId2"/>
    <p:sldId id="256" r:id="rId3"/>
    <p:sldId id="258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971" autoAdjust="0"/>
  </p:normalViewPr>
  <p:slideViewPr>
    <p:cSldViewPr snapToGrid="0">
      <p:cViewPr varScale="1">
        <p:scale>
          <a:sx n="98" d="100"/>
          <a:sy n="98" d="100"/>
        </p:scale>
        <p:origin x="10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>
</file>

<file path=ppt/media/image2.tif>
</file>

<file path=ppt/media/image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BDE07-EFAD-4019-A54A-8B1C5C8F7A4D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3646BE-A36F-4266-B27E-C8E587558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067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55E6E-88BD-2C2C-2F5C-BBD5817C2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E3ED1-15FE-9A74-CBE7-D731EF7F89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D43A0-917E-36B5-A24D-B92628C1F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3CEBE0-7FA8-FE13-1B44-1E4B5F5FE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56160-3653-76DE-2CA6-31647480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80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9CD45-7EEC-DA13-05D2-4825E15F0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53D3CA-6F13-C409-0759-35FE4F8E9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8F358-67AC-C633-2E2E-2334BDB8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FDD19-7C4A-D508-2440-F32BBBDF9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0D319-8450-7CA7-439C-A9F1A0AA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32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6BF837-B87D-AA22-B639-D5C44E02B1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BA9E31-44EE-F15C-7A2A-3CB5C5C01E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AF3F9-BB99-4119-F13C-AB9059706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41185-E707-642B-0DC6-0CF3FD4E2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DDF0C-A3C3-A117-71BB-35D79A4A0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41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C3C11-357E-34E0-47A3-621C68A71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B2CE0-9989-E26B-4F04-A2F98C2F1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D9AF1-CCFA-29F5-C6D4-F99E36303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94BED-3D10-784C-60BE-6E52D0FC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1FF50-3264-73E6-32B8-DD5A6373C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71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76AB-FC99-800A-5A56-484ABBE0E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B77C4-889B-75A5-39D0-21A104CCA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CFA60-E124-EF27-8C14-F30DCB22D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10413-BD4C-17DE-5226-AE2E1B292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917E3-A982-1EC5-0131-9AB411BC9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90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26471-8E56-6593-0C01-A16EC7162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0748D-2E5B-0030-FB91-B17479BFA5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08F2F-D45B-B38A-6819-5E7A2A1E8A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ADC8E-EFB2-5CF3-1769-C700CD157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C76FC-FDC1-7D5A-B866-6B3E25194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26825-021A-8811-9456-8725134F0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65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275BB-0268-13F8-A872-178B21BAF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74CFD-60AF-E551-9F71-38A93B965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87F8D-BE64-7A77-7042-3DF731D4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742B9B-49F6-17AA-89AE-7480BA096A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09132A-D221-EAFE-5C23-A0938E1DF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B625C-A5EC-3F30-9CC6-0AA7C1009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B9008F-1FAA-9BCE-8FA9-EBFF371BA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ECA068-0DFF-20FC-BB52-FD280D588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88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D0BB0-1FAE-BB6D-C92E-7A2E87246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CC48A8-FFE2-5B2B-6CDC-524B7E61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CDBE-FB9F-80CD-4C4A-CEAF24561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4A3570-9BCA-47C6-F258-E9FBEE80B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75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69D868-6B9D-8D16-3020-887436B84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D2CEFA-3556-F7E5-9E64-3AF7CC7A2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C40781-BD1F-1A41-CDCA-F1545490D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490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988F3-7B05-C67D-CE9F-96353EC3F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EA0F4-CE78-A094-5B74-BB7806F27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362595-4F59-5410-8194-4D08209B09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E9B8A-5B54-8AB6-78CB-B2F681EA2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4F638-19B4-609D-E31F-62C34847F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EF83A9-94AD-6B66-DC44-2A1A4FC5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08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2BE97-EE39-6A9E-90EB-2EC03ACBB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A387C-9EBF-A118-CD0F-8FB135E18F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F5D4B9-8351-4F72-B794-2B6E2A4A1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08C61-20C6-EA1F-77DB-4EEA27D37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C87603-5501-7D12-7A62-57441200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2C4D1-412D-597F-1A17-EBAEC4F6E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71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5E0C93-AE94-9E10-E3BF-45C624175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5AD2A-5154-D4B7-BA72-14C2EC874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AB39A-B38C-016F-B623-6EBEE98D5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4B21A-2457-47CF-9F35-29984DDB0EB1}" type="datetimeFigureOut">
              <a:rPr lang="en-US" smtClean="0"/>
              <a:t>9/14/2022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BCA56-3042-14C1-B9DD-AAADCD3CB0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3598C-F71C-701A-1F16-C5E882FC4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66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C6334-6C15-860B-83E8-A9B328A8A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Glycan Compositions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440CF-37D0-8B59-5785-37E16A022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pipeline-compatible glycan composition has the following format: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                            NeuAc#d1</a:t>
            </a:r>
            <a:r>
              <a:rPr lang="en-US" dirty="0"/>
              <a:t>dHex#d2</a:t>
            </a:r>
            <a:r>
              <a:rPr lang="en-US" dirty="0">
                <a:solidFill>
                  <a:schemeClr val="accent1"/>
                </a:solidFill>
              </a:rPr>
              <a:t>Hex#d3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HexNAc#d4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#d1: the number of sialic acid (</a:t>
            </a:r>
            <a:r>
              <a:rPr lang="en-US" dirty="0" err="1">
                <a:solidFill>
                  <a:srgbClr val="FF0000"/>
                </a:solidFill>
              </a:rPr>
              <a:t>NeuAc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/>
              <a:t>#d2: the number of fucose (</a:t>
            </a:r>
            <a:r>
              <a:rPr lang="en-US" dirty="0" err="1"/>
              <a:t>dHex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#d3: the number of galactose and mannose (Hex)</a:t>
            </a:r>
          </a:p>
          <a:p>
            <a:pPr marL="0" indent="0" algn="l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#d4: the number of N-Acetylglucosamine (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HexNAc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b="1" dirty="0"/>
              <a:t>Rules</a:t>
            </a:r>
          </a:p>
          <a:p>
            <a:pPr lvl="1"/>
            <a:r>
              <a:rPr lang="en-US" dirty="0"/>
              <a:t>If a </a:t>
            </a:r>
            <a:r>
              <a:rPr lang="en-US" sz="2500" dirty="0"/>
              <a:t>number is 0, the string representing the specific monosaccharide(s) and the number should be dropped. For example, </a:t>
            </a:r>
            <a:r>
              <a:rPr lang="en-US" sz="2500" b="1" dirty="0"/>
              <a:t>dHex0Hex7HexNAc8</a:t>
            </a:r>
            <a:r>
              <a:rPr lang="en-US" sz="2500" dirty="0"/>
              <a:t> should be </a:t>
            </a:r>
            <a:r>
              <a:rPr lang="en-US" sz="2500" b="1" dirty="0"/>
              <a:t>Hex7HexNAc8 </a:t>
            </a:r>
            <a:r>
              <a:rPr lang="en-US" sz="2500" dirty="0"/>
              <a:t>instead</a:t>
            </a:r>
          </a:p>
          <a:p>
            <a:pPr lvl="1"/>
            <a:r>
              <a:rPr lang="en-US" sz="2500" dirty="0"/>
              <a:t>If a number is 1, the number should be dropped. For example, </a:t>
            </a:r>
            <a:r>
              <a:rPr lang="en-US" sz="2500" b="1" dirty="0"/>
              <a:t>dHex1Hex7HexNAc8</a:t>
            </a:r>
            <a:r>
              <a:rPr lang="en-US" sz="2500" dirty="0"/>
              <a:t> should be </a:t>
            </a:r>
            <a:r>
              <a:rPr lang="en-US" sz="2500" b="1" dirty="0"/>
              <a:t>dHexHex7HexNAc8</a:t>
            </a:r>
            <a:r>
              <a:rPr lang="en-US" sz="2500" dirty="0"/>
              <a:t> instead.</a:t>
            </a:r>
          </a:p>
        </p:txBody>
      </p:sp>
    </p:spTree>
    <p:extLst>
      <p:ext uri="{BB962C8B-B14F-4D97-AF65-F5344CB8AC3E}">
        <p14:creationId xmlns:p14="http://schemas.microsoft.com/office/powerpoint/2010/main" val="479614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17E59F8-ABA7-D8E4-22B4-6DA2A2FAC8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8" r="5557" b="8582"/>
          <a:stretch/>
        </p:blipFill>
        <p:spPr>
          <a:xfrm>
            <a:off x="6261715" y="1519370"/>
            <a:ext cx="5930285" cy="4350059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37B9F25-F1C6-3AF2-ACD7-24D5DE12E7AC}"/>
              </a:ext>
            </a:extLst>
          </p:cNvPr>
          <p:cNvGraphicFramePr>
            <a:graphicFrameLocks noGrp="1"/>
          </p:cNvGraphicFramePr>
          <p:nvPr/>
        </p:nvGraphicFramePr>
        <p:xfrm>
          <a:off x="92798" y="987997"/>
          <a:ext cx="5765475" cy="45125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5753">
                  <a:extLst>
                    <a:ext uri="{9D8B030D-6E8A-4147-A177-3AD203B41FA5}">
                      <a16:colId xmlns:a16="http://schemas.microsoft.com/office/drawing/2014/main" val="3245942965"/>
                    </a:ext>
                  </a:extLst>
                </a:gridCol>
                <a:gridCol w="5519722">
                  <a:extLst>
                    <a:ext uri="{9D8B030D-6E8A-4147-A177-3AD203B41FA5}">
                      <a16:colId xmlns:a16="http://schemas.microsoft.com/office/drawing/2014/main" val="3073099626"/>
                    </a:ext>
                  </a:extLst>
                </a:gridCol>
              </a:tblGrid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Linear Code</a:t>
                      </a: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82476020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(Ab4GNb2Ma3(Ab4GNb2Ma6)Mb4GNb4(Fa6)GN);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38841263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effectLst/>
                        </a:rPr>
                        <a:t>(Ab4GNb2Ma3(NNa3Ab4GNb2Ma6)Mb4GNb4(Fa6)GN);Asn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7939737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(NNa3Ab4GNb2Ma3(NNa3Ab4GNb2Ma6)Mb4GNb4(Fa6)GN);Asn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95894041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(Ab4GNb2(NNa3Ab4GNb4)Ma3(NNa3Ab4GNb2Ma6)Mb4GNb4(Fa6)GN);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785161288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(Ab4GNb2(Ab4GNb4)Ma3(NNa3Ab4GNb2(NNa3Ab4GNb6)Ma6)Mb4GNb4(Fa6)GN);Asn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0117298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(Ab4GNb2(NNa3Ab4GNb4)Ma3(NNa3Ab4GNb2(NNa3Ab4GNb6)Ma6)Mb4GNb4(Fa6)GN);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2984577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2217812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(NNa3Ab4GNb2(NNa3Ab4GNb4)Ma3(NNa3Ab4GNb2(NNa3Ab4GNb3Ab4GNb6)Ma6)Mb4GNb4(Fa6)GN);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3788281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(NNa3Ab4GNb2(NNa3Ab4GNb4)Ma3(NNa3Ab4GNb2(NNa3Ab4GNb3Ab4GNb3Ab4GNb6)Ma6)Mb4GNb4(Fa6)GN);Asn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38498525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03986951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(Ma3(Ma6Ma2)Mb4GNb4GN);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87173530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(Ma3(Ma3(Ma6)Ma6)Mb4GNb4GN);Asn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26854311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effectLst/>
                        </a:rPr>
                        <a:t>(Ma3(Ma3(Ma6)Ma6)Mb4GNb4(Fa6)GN);Asn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33592372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(GNb2(Ab4GNb4)Ma3(Ab4GNb2Ma6)Mb4GNb4(Fa6)GN);Asn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92473029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96485573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(GNb2(Ab4GNb4)Ma3(Ab4GNb2(Ab4GNb6)Ma6)Mb4GNb4(Fa6)GN);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2134924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effectLst/>
                        </a:rPr>
                        <a:t>(Ab4GNb2(Ab4GNb4)Ma3(Ab4GNb2(Ab4GNb6)Ma6)Mb4GNb4(Fa6)GN);Asn</a:t>
                      </a:r>
                      <a:endParaRPr lang="de-DE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727609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(Ab4GNb2(Ab4GNb4)Ma3(Ab4GNb2(NNa3Ab4GNb6)Ma6)Mb4GNb4(Fa6)GN);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57985578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effectLst/>
                        </a:rPr>
                        <a:t>(Ab4GNb2(Ab4GNb4)Ma3(Ab4GNb2(Ab4GNb3Ab4GNb6)Ma6)Mb4GNb4(Fa6)GN);Asn</a:t>
                      </a:r>
                      <a:endParaRPr lang="de-DE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9786981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(Ab4GNb2(Ab4GNb4)Ma3(Ab4GNb2(NNa3Ab4GNb3Ab4GNb6)Ma6)Mb4GNb4(Fa6)GN);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30844603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(Ab4GNb2(Ab4GNb4)Ma3(Ab4GNb2(NNa3Ab4GNb3Ab4GNb3Ab4GNb6)Ma6)Mb4GNb4(Fa6)GN);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2605882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(GNb2Ma3(GNb2Ma6)Mb4GNb4(Fa6)GN);Asn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27294288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effectLst/>
                        </a:rPr>
                        <a:t>(GNb2Ma3(GNb2(GNb6)Ma6)Mb4GNb4(Fa6)GN);Asn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45208695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(GNb2(GNb4)Ma3(GNb2(GNb6)Ma6)Mb4GNb4(Fa6)GN);Asn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063557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(GNb2(GNb4)Ma3(GNb2(Ab4GNb6)Ma6)Mb4GNb4(Fa6)GN);Asn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2798849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(GNb2(GNb4)Ma3(GNb2(NNa3Ab4GNb6)Ma6)Mb4GNb4(Fa6)GN);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39050829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(GNb2(GNb4)Ma3(NNa3Ab4GNb2(NNa3Ab4GNb6)Ma6)Mb4GNb4(Fa6)GN);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463417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CE41194-F7A3-4DC3-D3BE-68683BAA1ED6}"/>
              </a:ext>
            </a:extLst>
          </p:cNvPr>
          <p:cNvSpPr txBox="1"/>
          <p:nvPr/>
        </p:nvSpPr>
        <p:spPr>
          <a:xfrm>
            <a:off x="6344341" y="135829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11CD32-CF40-8836-AC1C-735B2C568A1D}"/>
              </a:ext>
            </a:extLst>
          </p:cNvPr>
          <p:cNvSpPr txBox="1"/>
          <p:nvPr/>
        </p:nvSpPr>
        <p:spPr>
          <a:xfrm>
            <a:off x="11771639" y="135829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7DE327-E756-5FD9-7DFC-C39E7011620B}"/>
              </a:ext>
            </a:extLst>
          </p:cNvPr>
          <p:cNvSpPr txBox="1"/>
          <p:nvPr/>
        </p:nvSpPr>
        <p:spPr>
          <a:xfrm>
            <a:off x="6344341" y="211311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A2A2D-2A11-F4A2-0F81-BBBF027C0271}"/>
              </a:ext>
            </a:extLst>
          </p:cNvPr>
          <p:cNvSpPr txBox="1"/>
          <p:nvPr/>
        </p:nvSpPr>
        <p:spPr>
          <a:xfrm>
            <a:off x="6344341" y="286147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CE61BC-EA39-53DD-D94C-1D0017595EA9}"/>
              </a:ext>
            </a:extLst>
          </p:cNvPr>
          <p:cNvSpPr txBox="1"/>
          <p:nvPr/>
        </p:nvSpPr>
        <p:spPr>
          <a:xfrm>
            <a:off x="6344341" y="3613638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7CA2CD-E06E-BD56-FCAE-BEC5B6429E2A}"/>
              </a:ext>
            </a:extLst>
          </p:cNvPr>
          <p:cNvSpPr txBox="1"/>
          <p:nvPr/>
        </p:nvSpPr>
        <p:spPr>
          <a:xfrm>
            <a:off x="6344341" y="4436474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6E10C9-96B1-487B-C052-0D47733C8F7E}"/>
              </a:ext>
            </a:extLst>
          </p:cNvPr>
          <p:cNvSpPr txBox="1"/>
          <p:nvPr/>
        </p:nvSpPr>
        <p:spPr>
          <a:xfrm>
            <a:off x="6344341" y="519453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CD949C-8905-6AD2-9C0B-6E1E28D7BB6B}"/>
              </a:ext>
            </a:extLst>
          </p:cNvPr>
          <p:cNvSpPr txBox="1"/>
          <p:nvPr/>
        </p:nvSpPr>
        <p:spPr>
          <a:xfrm>
            <a:off x="11693093" y="4436474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44B247-8FA1-6D9D-CE3F-DD8DAE5F4E8A}"/>
              </a:ext>
            </a:extLst>
          </p:cNvPr>
          <p:cNvSpPr txBox="1"/>
          <p:nvPr/>
        </p:nvSpPr>
        <p:spPr>
          <a:xfrm>
            <a:off x="11700261" y="3613638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92D3D8-4D0B-3198-6CBD-FE28B9EBAA67}"/>
              </a:ext>
            </a:extLst>
          </p:cNvPr>
          <p:cNvSpPr txBox="1"/>
          <p:nvPr/>
        </p:nvSpPr>
        <p:spPr>
          <a:xfrm>
            <a:off x="11693093" y="286147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0B3C9F-8A5B-AD74-2CF3-FCEB22DE97CF}"/>
              </a:ext>
            </a:extLst>
          </p:cNvPr>
          <p:cNvSpPr txBox="1"/>
          <p:nvPr/>
        </p:nvSpPr>
        <p:spPr>
          <a:xfrm>
            <a:off x="11693093" y="2113118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1C45D8-9155-ED38-6898-1EAEB57E88A4}"/>
              </a:ext>
            </a:extLst>
          </p:cNvPr>
          <p:cNvSpPr txBox="1"/>
          <p:nvPr/>
        </p:nvSpPr>
        <p:spPr>
          <a:xfrm>
            <a:off x="7658236" y="519453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27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418117-A4C3-DC13-5A52-52F193CEBB6A}"/>
              </a:ext>
            </a:extLst>
          </p:cNvPr>
          <p:cNvCxnSpPr/>
          <p:nvPr/>
        </p:nvCxnSpPr>
        <p:spPr>
          <a:xfrm>
            <a:off x="7155402" y="1260630"/>
            <a:ext cx="38173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5EF9666-653A-F3A5-81D5-D93ED3D80DC1}"/>
              </a:ext>
            </a:extLst>
          </p:cNvPr>
          <p:cNvSpPr txBox="1"/>
          <p:nvPr/>
        </p:nvSpPr>
        <p:spPr>
          <a:xfrm>
            <a:off x="8508551" y="997586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8B3EBC-09EC-ECA0-B9C1-78656DBD25E4}"/>
              </a:ext>
            </a:extLst>
          </p:cNvPr>
          <p:cNvCxnSpPr/>
          <p:nvPr/>
        </p:nvCxnSpPr>
        <p:spPr>
          <a:xfrm>
            <a:off x="6190694" y="2018122"/>
            <a:ext cx="0" cy="317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A9DC71E-6C32-23EE-EE47-89C8163E5FFE}"/>
              </a:ext>
            </a:extLst>
          </p:cNvPr>
          <p:cNvSpPr txBox="1"/>
          <p:nvPr/>
        </p:nvSpPr>
        <p:spPr>
          <a:xfrm rot="16200000">
            <a:off x="5338083" y="3448972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431C26-4A41-85EF-B5DA-7675EEDFEBA4}"/>
              </a:ext>
            </a:extLst>
          </p:cNvPr>
          <p:cNvSpPr txBox="1"/>
          <p:nvPr/>
        </p:nvSpPr>
        <p:spPr>
          <a:xfrm>
            <a:off x="1961964" y="474973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Linear Codes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334F9DA-5585-B1C0-BC45-64AB45666559}"/>
              </a:ext>
            </a:extLst>
          </p:cNvPr>
          <p:cNvSpPr/>
          <p:nvPr/>
        </p:nvSpPr>
        <p:spPr>
          <a:xfrm>
            <a:off x="5930286" y="997586"/>
            <a:ext cx="6168916" cy="50342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657AEF-1FF1-6189-651A-5B5369A69A66}"/>
              </a:ext>
            </a:extLst>
          </p:cNvPr>
          <p:cNvSpPr txBox="1"/>
          <p:nvPr/>
        </p:nvSpPr>
        <p:spPr>
          <a:xfrm>
            <a:off x="8320483" y="496732"/>
            <a:ext cx="2603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Graphical Representation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8A13F-DD27-EAD3-5AF0-F6EFEA558A87}"/>
              </a:ext>
            </a:extLst>
          </p:cNvPr>
          <p:cNvSpPr txBox="1"/>
          <p:nvPr/>
        </p:nvSpPr>
        <p:spPr>
          <a:xfrm>
            <a:off x="3638912" y="53951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Graphical Representation of Common N-glycans</a:t>
            </a:r>
          </a:p>
        </p:txBody>
      </p:sp>
    </p:spTree>
    <p:extLst>
      <p:ext uri="{BB962C8B-B14F-4D97-AF65-F5344CB8AC3E}">
        <p14:creationId xmlns:p14="http://schemas.microsoft.com/office/powerpoint/2010/main" val="1543326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57B2EF64-E176-881B-96A1-6F043D7B16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76"/>
          <a:stretch/>
        </p:blipFill>
        <p:spPr>
          <a:xfrm>
            <a:off x="6107553" y="1676557"/>
            <a:ext cx="6084447" cy="4896673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1CA8D17-59B9-FCCC-6C76-7219CDA2C7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947417"/>
              </p:ext>
            </p:extLst>
          </p:nvPr>
        </p:nvGraphicFramePr>
        <p:xfrm>
          <a:off x="93290" y="1131203"/>
          <a:ext cx="5901815" cy="45013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80148">
                  <a:extLst>
                    <a:ext uri="{9D8B030D-6E8A-4147-A177-3AD203B41FA5}">
                      <a16:colId xmlns:a16="http://schemas.microsoft.com/office/drawing/2014/main" val="3114123419"/>
                    </a:ext>
                  </a:extLst>
                </a:gridCol>
                <a:gridCol w="5421667">
                  <a:extLst>
                    <a:ext uri="{9D8B030D-6E8A-4147-A177-3AD203B41FA5}">
                      <a16:colId xmlns:a16="http://schemas.microsoft.com/office/drawing/2014/main" val="3943689076"/>
                    </a:ext>
                  </a:extLst>
                </a:gridCol>
              </a:tblGrid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Linear Code</a:t>
                      </a: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4041566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(GNb2(NNa3Ab4GNb4)Ma3(NNa3Ab4GNb2(NNa3Ab4GNb6)Ma6)Mb4GNb4(Fa6)GN);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4575267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(Ab4GNb2Ma3(Ma6)Mb4GNb4(Fa6)GN);Asn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916991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77476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(NNa3Ab4GNb2(GNb4)Ma3(Ma6)Mb4GNb4(Fa6)GN);Asn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7725915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32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(NNa3Ab4GNb2(Ab4GNb4)Ma3(Ma6)Mb4GNb4(Fa6)GN);Asn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4063003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(NNa3Ab4GNb2(NNa3Ab4GNb4)Ma3(Ma6)Mb4GNb4(Fa6)GN);Asn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4108163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(NNa3Ab4GNb3Ab4GNb2(NNa3Ab4GNb4)Ma3(Ma6)Mb4GNb4(Fa6)GN);Asn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374486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(Ab4GNb2(NNa3Ab4GNb4)Ma3(NNa3Ab4GNb2(NNa3Ab4GNb3Ab4GNb6)Ma6)Mb4GNb4(Fa6)GN);Asn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5648870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595166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(NNa3Ab4GNb2Ma3(NNa3Ab4GNb2(Ab4GNb6)Ma6)Mb4GNb4GN);Asn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945314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(NNa3Ab4GNb2Ma3(NNa3Ab4GNb2(NNa3Ab4GNb6)Ma6)Mb4GNb4GN);Asn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2296693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(Ab4GNb2(NNa3Ab4GNb4)Ma3(NNa3Ab4GNb2(NNa3Ab4GNb6)Ma6)Mb4GNb4GN);Asn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4814032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(NNa3Ab4GNb2(NNa3Ab4GNb4)Ma3(NNa3Ab4GNb2(NNa3Ab4GNb6)Ma6)Mb4GNb4GN);Asn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3721109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(NNa3Ab4GNb2(NNa3Ab4GNb4)Ma3(NNa3Ab4GNb2(NNa3Ab4GNb3Ab4GNb6)Ma6)Mb4GNb4GN);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6565592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(NNa3Ab4GNb2(NNa3Ab4GNb4)Ma3(NNa3Ab4GNb2(NNa3Ab4GNb3Ab4GNb3Ab4GNb6)Ma6)Mb4GNb4GN);Asn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95016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(GNb2Ma3(GNb2(NNa3Ab4GNb6)Ma6)Mb4GNb4(Fa6)GN);Asn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6835437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(GNb2Ma3(NNa3Ab4GNb2Ma6)Mb4GNb4(Fa6)GN);Asn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2459596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(GNb2(GNb4)Ma3(GNb2Ma6)Mb4GNb4(Fa6)GN);Asn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766663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(Ab4GNb2(Ab4GNb4)Ma3(NNa3Ab4GNb2Ma6)Mb4GNb4(Fa6)GN);Asn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0148499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(GNb2Ma3(GNb2Ma6)Mb4GNb4GN);Asn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9806897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(GNb2Ma3(Ma6)Mb4GNb4GN);Asn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900197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(Ab4GNb2Ma3(GNb2Ma6)Mb4GNb4GN);Asn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1891620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(Ab4GNb2Ma3(GNb2Ma6)Mb4GNb4(Fa6)GN);Asn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6168536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(Ab4GNb2Ma3(Ab4GNb2Ma6)Mb4GNb4GN);Asn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2657407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(NNa3Ab4GNb2Ma3(Ab4GNb2Ma6)Mb4GNb4(Fa6)GN);Asn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2809074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(GNb2(GNb4)Ma3(Ab4GNb2(Ab4GNb6)Ma6)Mb4GNb4(Fa6)GN);Asn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4588788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(GNb2(GNb4)Ma3(Ab4GNb2(NNa3Ab4GNb6)Ma6)Mb4GNb4(Fa6)GN);Asn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2908211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(GNb2(Ab4GNb4)Ma3(NNa3Ab4GNb2(NNa3Ab4GNb6)Ma6)Mb4GNb4(Fa6)GN);Asn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6757625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effectLst/>
                        </a:rPr>
                        <a:t>(GNb2Ma3(Ma6)Mb4GNb4(Fa6)GN);Asn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618477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3801FCA-EDD2-CC7A-43E2-278C21991237}"/>
              </a:ext>
            </a:extLst>
          </p:cNvPr>
          <p:cNvSpPr txBox="1"/>
          <p:nvPr/>
        </p:nvSpPr>
        <p:spPr>
          <a:xfrm>
            <a:off x="1884435" y="630349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Linear Codes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52A388-E863-AAAA-EC77-8BC95ED1CB16}"/>
              </a:ext>
            </a:extLst>
          </p:cNvPr>
          <p:cNvSpPr txBox="1"/>
          <p:nvPr/>
        </p:nvSpPr>
        <p:spPr>
          <a:xfrm>
            <a:off x="6561822" y="149190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3C63E9-10FC-5414-F436-E9A438A386FD}"/>
              </a:ext>
            </a:extLst>
          </p:cNvPr>
          <p:cNvSpPr txBox="1"/>
          <p:nvPr/>
        </p:nvSpPr>
        <p:spPr>
          <a:xfrm>
            <a:off x="11395670" y="149190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32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A930B3-CB89-3F9B-3889-2419C33788FD}"/>
              </a:ext>
            </a:extLst>
          </p:cNvPr>
          <p:cNvSpPr txBox="1"/>
          <p:nvPr/>
        </p:nvSpPr>
        <p:spPr>
          <a:xfrm>
            <a:off x="6561822" y="233551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33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20EE16-2731-BED6-BF5B-0EA32E17338C}"/>
              </a:ext>
            </a:extLst>
          </p:cNvPr>
          <p:cNvSpPr txBox="1"/>
          <p:nvPr/>
        </p:nvSpPr>
        <p:spPr>
          <a:xfrm>
            <a:off x="6561822" y="319927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38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85AB82-57F3-695B-0FAB-57CCCAD75633}"/>
              </a:ext>
            </a:extLst>
          </p:cNvPr>
          <p:cNvSpPr txBox="1"/>
          <p:nvPr/>
        </p:nvSpPr>
        <p:spPr>
          <a:xfrm>
            <a:off x="6561822" y="4093489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81CA18-A84F-7DB3-56EE-F8A795FFE4A4}"/>
              </a:ext>
            </a:extLst>
          </p:cNvPr>
          <p:cNvSpPr txBox="1"/>
          <p:nvPr/>
        </p:nvSpPr>
        <p:spPr>
          <a:xfrm>
            <a:off x="6561822" y="4969592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4ABA4C-4165-5161-FE90-ABF768829311}"/>
              </a:ext>
            </a:extLst>
          </p:cNvPr>
          <p:cNvSpPr txBox="1"/>
          <p:nvPr/>
        </p:nvSpPr>
        <p:spPr>
          <a:xfrm>
            <a:off x="6561822" y="580754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3579385-CF9F-AAC2-A025-EF5CDB535EF2}"/>
              </a:ext>
            </a:extLst>
          </p:cNvPr>
          <p:cNvSpPr txBox="1"/>
          <p:nvPr/>
        </p:nvSpPr>
        <p:spPr>
          <a:xfrm>
            <a:off x="11395670" y="4969592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21B861-5F90-4678-B054-7618D6AA8FA9}"/>
              </a:ext>
            </a:extLst>
          </p:cNvPr>
          <p:cNvSpPr txBox="1"/>
          <p:nvPr/>
        </p:nvSpPr>
        <p:spPr>
          <a:xfrm>
            <a:off x="11402838" y="4093489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47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089A4E6-CF63-97E6-3F6E-A3CBD60315B5}"/>
              </a:ext>
            </a:extLst>
          </p:cNvPr>
          <p:cNvSpPr txBox="1"/>
          <p:nvPr/>
        </p:nvSpPr>
        <p:spPr>
          <a:xfrm>
            <a:off x="11395670" y="319927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F0ADAD7-750C-FE45-11A9-040A344C5032}"/>
              </a:ext>
            </a:extLst>
          </p:cNvPr>
          <p:cNvSpPr txBox="1"/>
          <p:nvPr/>
        </p:nvSpPr>
        <p:spPr>
          <a:xfrm>
            <a:off x="11395670" y="233551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37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A0827BC-A691-9238-55F7-7C35D8FC8BB9}"/>
              </a:ext>
            </a:extLst>
          </p:cNvPr>
          <p:cNvCxnSpPr/>
          <p:nvPr/>
        </p:nvCxnSpPr>
        <p:spPr>
          <a:xfrm>
            <a:off x="7337371" y="1394247"/>
            <a:ext cx="38173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518F977C-A358-7C25-696E-7142F3D563D9}"/>
              </a:ext>
            </a:extLst>
          </p:cNvPr>
          <p:cNvSpPr txBox="1"/>
          <p:nvPr/>
        </p:nvSpPr>
        <p:spPr>
          <a:xfrm>
            <a:off x="8690520" y="1131203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82EE72A-34CD-8D97-0E49-8B9B0F388352}"/>
              </a:ext>
            </a:extLst>
          </p:cNvPr>
          <p:cNvCxnSpPr/>
          <p:nvPr/>
        </p:nvCxnSpPr>
        <p:spPr>
          <a:xfrm>
            <a:off x="6408175" y="2151739"/>
            <a:ext cx="0" cy="317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6EF8133-2EC9-A841-E2A6-7E001B2EAC62}"/>
              </a:ext>
            </a:extLst>
          </p:cNvPr>
          <p:cNvSpPr txBox="1"/>
          <p:nvPr/>
        </p:nvSpPr>
        <p:spPr>
          <a:xfrm rot="16200000">
            <a:off x="5555564" y="3582589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F820179-213B-081A-5D70-8792B321A88B}"/>
              </a:ext>
            </a:extLst>
          </p:cNvPr>
          <p:cNvSpPr/>
          <p:nvPr/>
        </p:nvSpPr>
        <p:spPr>
          <a:xfrm>
            <a:off x="6112255" y="1131203"/>
            <a:ext cx="5901815" cy="56728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E67628-4C1D-29BE-A45B-D1646A4C057A}"/>
              </a:ext>
            </a:extLst>
          </p:cNvPr>
          <p:cNvSpPr txBox="1"/>
          <p:nvPr/>
        </p:nvSpPr>
        <p:spPr>
          <a:xfrm>
            <a:off x="8502452" y="630349"/>
            <a:ext cx="2603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Graphical Representation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FC8A72-57C4-2157-FD08-7CD74D1DC459}"/>
              </a:ext>
            </a:extLst>
          </p:cNvPr>
          <p:cNvSpPr txBox="1"/>
          <p:nvPr/>
        </p:nvSpPr>
        <p:spPr>
          <a:xfrm>
            <a:off x="10219422" y="5807544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538C52-32AC-AA2E-7D28-406CF025141A}"/>
              </a:ext>
            </a:extLst>
          </p:cNvPr>
          <p:cNvSpPr txBox="1"/>
          <p:nvPr/>
        </p:nvSpPr>
        <p:spPr>
          <a:xfrm>
            <a:off x="3638912" y="53951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Graphical Representation of Common N-glycans</a:t>
            </a:r>
          </a:p>
        </p:txBody>
      </p:sp>
    </p:spTree>
    <p:extLst>
      <p:ext uri="{BB962C8B-B14F-4D97-AF65-F5344CB8AC3E}">
        <p14:creationId xmlns:p14="http://schemas.microsoft.com/office/powerpoint/2010/main" val="262707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lendar&#10;&#10;Description automatically generated">
            <a:extLst>
              <a:ext uri="{FF2B5EF4-FFF2-40B4-BE49-F238E27FC236}">
                <a16:creationId xmlns:a16="http://schemas.microsoft.com/office/drawing/2014/main" id="{616A9720-3983-462E-8298-F85F21E0FE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90"/>
          <a:stretch/>
        </p:blipFill>
        <p:spPr>
          <a:xfrm>
            <a:off x="6568243" y="1187444"/>
            <a:ext cx="5162118" cy="539312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F98B436-B2C7-9D36-8FF7-C43167A3026A}"/>
              </a:ext>
            </a:extLst>
          </p:cNvPr>
          <p:cNvGraphicFramePr>
            <a:graphicFrameLocks noGrp="1"/>
          </p:cNvGraphicFramePr>
          <p:nvPr/>
        </p:nvGraphicFramePr>
        <p:xfrm>
          <a:off x="131341" y="1187444"/>
          <a:ext cx="6061377" cy="45013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3129">
                  <a:extLst>
                    <a:ext uri="{9D8B030D-6E8A-4147-A177-3AD203B41FA5}">
                      <a16:colId xmlns:a16="http://schemas.microsoft.com/office/drawing/2014/main" val="1155303517"/>
                    </a:ext>
                  </a:extLst>
                </a:gridCol>
                <a:gridCol w="5568248">
                  <a:extLst>
                    <a:ext uri="{9D8B030D-6E8A-4147-A177-3AD203B41FA5}">
                      <a16:colId xmlns:a16="http://schemas.microsoft.com/office/drawing/2014/main" val="782566466"/>
                    </a:ext>
                  </a:extLst>
                </a:gridCol>
              </a:tblGrid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Linear Code</a:t>
                      </a: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0972289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(GNb2Ma3(NNa3Ab4GNb2(NNa3Ab4GNb6)Ma6)Mb4GNb4(Fa6)GN);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47317514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(NNa3Ab4GNb2Ma3(NNa3Ab4GNb2(NNa3Ab4GNb3Ab4GNb6)Ma6)Mb4GNb4(Fa6)GN);Asn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0583252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(NNa3Ab4GNb2Ma3(NNa3Ab4GNb2(NNa3Ab4GNb3Ab4GNb3Ab4GNb6)Ma6)Mb4GNb4(Fa6)GN);Asn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7183503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(Ab4GNb2Ma3(Ab4GNb2(Ab4GNb6)Ma6)Mb4GNb4(Fa6)GN);Asn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1146843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(Ab4GNb2Ma3(Ab4GNb2(NNa3Ab4GNb6)Ma6)Mb4GNb4(Fa6)GN);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5930273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(Ab4GNb2Ma3(NNa3Ab4GNb2(NNa3Ab4GNb6)Ma6)Mb4GNb4(Fa6)GN);Asn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4458504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(NNa3Ab4GNb2Ma3(NNa3Ab4GNb3Ab4GNb2Ma6)Mb4GNb4(Fa6)GN);Asn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4853646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(GNb2Ma3(Ab4GNb2Ma6)Mb4GNb4(Fa6)GN);Asn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4279144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(GNb2(GNb4)Ma3(Ab4GNb2Ma6)Mb4GNb4(Fa6)GN);Asn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0552156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(Ab4GNb2(Ab4GNb4)Ma3(NNa3Ab4GNb2(NNa3Ab4GNb3Ab4GNb6)Ma6)Mb4GNb4(Fa6)GN);Asn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844908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effectLst/>
                        </a:rPr>
                        <a:t>(Ab4GNb2(Ab4GNb4)Ma3(Ab4GNb2(Ab4GNb3Ab4GNb3Ab4GNb6)Ma6)Mb4GNb4(Fa6)GN);Asn</a:t>
                      </a:r>
                      <a:endParaRPr lang="de-DE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9005258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effectLst/>
                        </a:rPr>
                        <a:t>(Ab4GNb2(Ab4GNb4)Ma3(Ab4GNb2(Ab4GNb3Ab4GNb3Ab4GNb3Ab4GNb6)Ma6)Mb4GNb4(Fa6)GN);Asn</a:t>
                      </a:r>
                      <a:endParaRPr lang="de-DE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6199301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(Ab4GNb2(Ab4GNb4)Ma3(Ab4GNb2(NNa3Ab4GNb3Ab4GNb3Ab4GNb3Ab4GNb6)Ma6)Mb4GNb4(Fa6)GN);Asn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5074382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(Ab4GNb2(Ab4GNb4)Ma3(Ab4GNb2(GNb3Ab4GNb6)Ma6)Mb4GNb4(Fa6)GN);Asn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3878890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(Ab4GNb2Ma3(NNa6Ab4GNb2Ma6)Mb4GNb4(Fa6)GN);Asn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1186981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(NNa6Ab4GNb2Ma3(NNa6Ab4GNb2Ma6)Mb4GNb4(Fa6)GN);Asn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6776157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(Ab4GNb2(Ab4GNb4)Ma3(NNa6Ab4GNb2Ma6)Mb4GNb4(Fa6)GN);Asn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628210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(Ab4GNb2(NNa6Ab4GNb4)Ma3(NNa6Ab4GNb2Ma6)Mb4GNb4(Fa6)GN);Asn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1743995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(Ab4GNb2(Ab4GNb4)Ma3(Ab4GNb2(NNa6Ab4GNb6)Ma6)Mb4GNb4(Fa6)GN);Asn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2005574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(Ab4GNb2(Ab4GNb4)Ma3(NNa6Ab4GNb2(NNa6Ab4GNb6)Ma6)Mb4GNb4(Fa6)GN);Asn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8567533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(Ab4GNb2(NNa6Ab4GNb4)Ma3(NNa6Ab4GNb2(NNa6Ab4GNb6)Ma6)Mb4GNb4(Fa6)GN);Asn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0401931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(Ab4GNb2(NNa6Ab4GNb4)Ma3(NNa6Ab4GNb2(NNa6Ab4GNb3Ab4GNb6)Ma6)Mb4GNb4(Fa6)GN);Asn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6000305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(NNa3Ab4GNb2(NNa6Ab4GNb4)Ma3(NNa6Ab4GNb2(NNa6Ab4GNb3Ab4GNb6)Ma6)Mb4GNb4(Fa6)GN);Asn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8869814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(NNa3Ab4GNb2(NNa6Ab4GNb4)Ma3(NNa6Ab4GNb2(NNa6Ab4GNb3Ab4GNb3Ab4GNb6)Ma6)Mb4GNb4(Fa6)GN);Asn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6171676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5130346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(Ab4GNb2(NNa3Ab4GNb4)Ma3(Ma6)Mb4GNb4(Fa6)GN);Asn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1142281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(Ab4GNb3Ab4GNb2(Ab4GNb4)Ma3(Ma6)Mb4GNb4(Fa6)GN);Asn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0943491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(NNa3Ab4GNb3Ab4GNb2Ma3(Ma6)Mb4GNb4(Fa6)GN);Asn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8248197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(Ab4GNb2Ma3(NNa3Ab4GNb2(NNa3Ab4GNb3Ab4GNb6)Ma6)Mb4GNb4(Fa6)GN);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064076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84672AA-E830-53ED-EC7C-227BB7C84C29}"/>
              </a:ext>
            </a:extLst>
          </p:cNvPr>
          <p:cNvSpPr txBox="1"/>
          <p:nvPr/>
        </p:nvSpPr>
        <p:spPr>
          <a:xfrm>
            <a:off x="1981419" y="812917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Linear Codes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EC5225-E0AE-BDEF-54E6-BB2D937880CC}"/>
              </a:ext>
            </a:extLst>
          </p:cNvPr>
          <p:cNvSpPr txBox="1"/>
          <p:nvPr/>
        </p:nvSpPr>
        <p:spPr>
          <a:xfrm>
            <a:off x="7017810" y="99758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F98D85-79E1-4DE3-8DCD-5B0DA9DF0100}"/>
              </a:ext>
            </a:extLst>
          </p:cNvPr>
          <p:cNvSpPr txBox="1"/>
          <p:nvPr/>
        </p:nvSpPr>
        <p:spPr>
          <a:xfrm>
            <a:off x="11091622" y="99758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DF9397-0399-1BAC-C0BE-7F6EA149CB95}"/>
              </a:ext>
            </a:extLst>
          </p:cNvPr>
          <p:cNvSpPr txBox="1"/>
          <p:nvPr/>
        </p:nvSpPr>
        <p:spPr>
          <a:xfrm>
            <a:off x="7017810" y="196501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B3DEE5-857B-1AC3-FEA7-52BCA49D61CA}"/>
              </a:ext>
            </a:extLst>
          </p:cNvPr>
          <p:cNvSpPr txBox="1"/>
          <p:nvPr/>
        </p:nvSpPr>
        <p:spPr>
          <a:xfrm>
            <a:off x="7015587" y="288411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C3F50-35EF-2E92-45A3-4A9541B90BFB}"/>
              </a:ext>
            </a:extLst>
          </p:cNvPr>
          <p:cNvSpPr txBox="1"/>
          <p:nvPr/>
        </p:nvSpPr>
        <p:spPr>
          <a:xfrm>
            <a:off x="7015587" y="3805390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72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AFC4C7-940E-00F0-63BF-06A341C2EE44}"/>
              </a:ext>
            </a:extLst>
          </p:cNvPr>
          <p:cNvSpPr txBox="1"/>
          <p:nvPr/>
        </p:nvSpPr>
        <p:spPr>
          <a:xfrm>
            <a:off x="7015587" y="4715378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77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167F99-08D9-3214-8E8E-0809384A9E51}"/>
              </a:ext>
            </a:extLst>
          </p:cNvPr>
          <p:cNvSpPr txBox="1"/>
          <p:nvPr/>
        </p:nvSpPr>
        <p:spPr>
          <a:xfrm>
            <a:off x="7015587" y="570186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82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7F7C28-5134-9658-B0C0-039761E04400}"/>
              </a:ext>
            </a:extLst>
          </p:cNvPr>
          <p:cNvSpPr txBox="1"/>
          <p:nvPr/>
        </p:nvSpPr>
        <p:spPr>
          <a:xfrm>
            <a:off x="11013076" y="479393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81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313AB3-FCCE-0096-12DE-ADE1BF8BAE95}"/>
              </a:ext>
            </a:extLst>
          </p:cNvPr>
          <p:cNvSpPr txBox="1"/>
          <p:nvPr/>
        </p:nvSpPr>
        <p:spPr>
          <a:xfrm>
            <a:off x="11020244" y="3843969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76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673EB5-994E-82D6-46ED-DFB3F9239A5A}"/>
              </a:ext>
            </a:extLst>
          </p:cNvPr>
          <p:cNvSpPr txBox="1"/>
          <p:nvPr/>
        </p:nvSpPr>
        <p:spPr>
          <a:xfrm>
            <a:off x="11013076" y="288411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71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D9C7D2-0097-DBB5-0948-138B09846692}"/>
              </a:ext>
            </a:extLst>
          </p:cNvPr>
          <p:cNvSpPr txBox="1"/>
          <p:nvPr/>
        </p:nvSpPr>
        <p:spPr>
          <a:xfrm>
            <a:off x="11020244" y="196501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66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33943C7-5632-86D9-7432-A649B8E81510}"/>
              </a:ext>
            </a:extLst>
          </p:cNvPr>
          <p:cNvCxnSpPr/>
          <p:nvPr/>
        </p:nvCxnSpPr>
        <p:spPr>
          <a:xfrm>
            <a:off x="7793359" y="919977"/>
            <a:ext cx="38173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E23DA7B-D42A-0DEB-D551-477AF417A13F}"/>
              </a:ext>
            </a:extLst>
          </p:cNvPr>
          <p:cNvSpPr txBox="1"/>
          <p:nvPr/>
        </p:nvSpPr>
        <p:spPr>
          <a:xfrm>
            <a:off x="9146508" y="656933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9D208BF-6992-1028-7ECD-2940B3CCA8BE}"/>
              </a:ext>
            </a:extLst>
          </p:cNvPr>
          <p:cNvCxnSpPr/>
          <p:nvPr/>
        </p:nvCxnSpPr>
        <p:spPr>
          <a:xfrm>
            <a:off x="6864163" y="1677469"/>
            <a:ext cx="0" cy="317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B3BB663-9334-8CEB-8031-C22CDC75ABDC}"/>
              </a:ext>
            </a:extLst>
          </p:cNvPr>
          <p:cNvSpPr txBox="1"/>
          <p:nvPr/>
        </p:nvSpPr>
        <p:spPr>
          <a:xfrm rot="16200000">
            <a:off x="6011552" y="3108319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3E896A-F2F2-035B-A7BC-8B8E2C1FBD94}"/>
              </a:ext>
            </a:extLst>
          </p:cNvPr>
          <p:cNvSpPr/>
          <p:nvPr/>
        </p:nvSpPr>
        <p:spPr>
          <a:xfrm>
            <a:off x="6568243" y="656933"/>
            <a:ext cx="5256813" cy="6044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54ED79-C3C5-53D8-36A8-41B6371B2D29}"/>
              </a:ext>
            </a:extLst>
          </p:cNvPr>
          <p:cNvSpPr txBox="1"/>
          <p:nvPr/>
        </p:nvSpPr>
        <p:spPr>
          <a:xfrm>
            <a:off x="8400066" y="334304"/>
            <a:ext cx="2603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Graphical Representation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1FC2549-0C7C-B503-8684-BEF5CD9DB32E}"/>
              </a:ext>
            </a:extLst>
          </p:cNvPr>
          <p:cNvSpPr txBox="1"/>
          <p:nvPr/>
        </p:nvSpPr>
        <p:spPr>
          <a:xfrm>
            <a:off x="10089551" y="579952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85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185D59-394B-811B-3042-FABD4C18298C}"/>
              </a:ext>
            </a:extLst>
          </p:cNvPr>
          <p:cNvSpPr txBox="1"/>
          <p:nvPr/>
        </p:nvSpPr>
        <p:spPr>
          <a:xfrm>
            <a:off x="3638912" y="53951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Graphical Representation of Common N-glycans</a:t>
            </a:r>
          </a:p>
        </p:txBody>
      </p:sp>
    </p:spTree>
    <p:extLst>
      <p:ext uri="{BB962C8B-B14F-4D97-AF65-F5344CB8AC3E}">
        <p14:creationId xmlns:p14="http://schemas.microsoft.com/office/powerpoint/2010/main" val="2639584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2246</TotalTime>
  <Words>1652</Words>
  <Application>Microsoft Office PowerPoint</Application>
  <PresentationFormat>Widescreen</PresentationFormat>
  <Paragraphs>239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Glycan Compositions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Data.xlsx</dc:title>
  <dc:creator>Albert Liang</dc:creator>
  <cp:lastModifiedBy>Albert Liang</cp:lastModifiedBy>
  <cp:revision>17</cp:revision>
  <dcterms:created xsi:type="dcterms:W3CDTF">2022-07-21T05:06:30Z</dcterms:created>
  <dcterms:modified xsi:type="dcterms:W3CDTF">2022-09-15T15:41:41Z</dcterms:modified>
</cp:coreProperties>
</file>

<file path=docProps/thumbnail.jpeg>
</file>